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4" r:id="rId3"/>
    <p:sldId id="267" r:id="rId4"/>
    <p:sldId id="273" r:id="rId5"/>
    <p:sldId id="285" r:id="rId6"/>
    <p:sldId id="286" r:id="rId7"/>
    <p:sldId id="268" r:id="rId8"/>
    <p:sldId id="287" r:id="rId9"/>
    <p:sldId id="291" r:id="rId10"/>
    <p:sldId id="270" r:id="rId11"/>
    <p:sldId id="271" r:id="rId12"/>
    <p:sldId id="290" r:id="rId13"/>
    <p:sldId id="275" r:id="rId14"/>
    <p:sldId id="258" r:id="rId15"/>
    <p:sldId id="277" r:id="rId16"/>
    <p:sldId id="278" r:id="rId17"/>
    <p:sldId id="279" r:id="rId18"/>
    <p:sldId id="280" r:id="rId19"/>
    <p:sldId id="288" r:id="rId20"/>
    <p:sldId id="283" r:id="rId21"/>
    <p:sldId id="269" r:id="rId22"/>
    <p:sldId id="289" r:id="rId2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72EB3-AB1D-4E78-9C45-7C793A2FB78C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BDFC8-5621-4E4E-809B-B6A9738D31B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9050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13731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53666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4993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52563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43000" y="395288"/>
            <a:ext cx="4572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Bilde av en hysterisk, gal, dum person!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>
          <a:xfrm>
            <a:off x="3884613" y="8579296"/>
            <a:ext cx="2971800" cy="457200"/>
          </a:xfrm>
        </p:spPr>
        <p:txBody>
          <a:bodyPr/>
          <a:lstStyle/>
          <a:p>
            <a:fld id="{C13BDFC8-5621-4E4E-809B-B6A9738D31BD}" type="slidenum">
              <a:rPr lang="nb-NO" smtClean="0"/>
              <a:t>13</a:t>
            </a:fld>
            <a:r>
              <a:rPr lang="nb-NO" dirty="0" smtClean="0"/>
              <a:t>|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44517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58984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06086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8544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0358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10573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156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52186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72217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	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32563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52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515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50330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4754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82385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5252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4677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BDFC8-5621-4E4E-809B-B6A9738D31BD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375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75000"/>
                <a:alpha val="89000"/>
              </a:schemeClr>
            </a:gs>
            <a:gs pos="44000">
              <a:srgbClr val="FFFFFF"/>
            </a:gs>
            <a:gs pos="0">
              <a:srgbClr val="FFFFFF"/>
            </a:gs>
            <a:gs pos="100000">
              <a:srgbClr val="FFFFFF"/>
            </a:gs>
            <a:gs pos="100000">
              <a:srgbClr val="FFFFFF"/>
            </a:gs>
            <a:gs pos="100000">
              <a:srgbClr val="FFFFFF"/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1F7B158-AAA8-4710-80D1-481A726EFC59}" type="datetimeFigureOut">
              <a:rPr lang="nb-NO" smtClean="0"/>
              <a:t>28.11.2011</a:t>
            </a:fld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9A352CC-671B-4A9F-8F72-11D3E66A3027}" type="slidenum">
              <a:rPr lang="nb-NO" smtClean="0"/>
              <a:t>‹#›</a:t>
            </a:fld>
            <a:endParaRPr lang="nb-NO"/>
          </a:p>
        </p:txBody>
      </p:sp>
      <p:pic>
        <p:nvPicPr>
          <p:cNvPr id="1033" name="Picture 9" descr="Logo_standard_150x3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092950" y="6237288"/>
            <a:ext cx="1428750" cy="35242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blinds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nib.org.uk/professionals/webaccessibility/testingtips/Pages/testing_tips.asp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Brukereksperter og ekspertbrukere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Alle vet at testing er bra, hipp </a:t>
            </a:r>
            <a:r>
              <a:rPr lang="nb-NO" dirty="0" err="1" smtClean="0"/>
              <a:t>hipp</a:t>
            </a:r>
            <a:r>
              <a:rPr lang="nb-NO" dirty="0" smtClean="0"/>
              <a:t> </a:t>
            </a:r>
            <a:r>
              <a:rPr lang="nb-NO" dirty="0" err="1" smtClean="0"/>
              <a:t>hipp</a:t>
            </a:r>
            <a:r>
              <a:rPr lang="nb-NO" dirty="0" smtClean="0"/>
              <a:t> hurra!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99443521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Brukertesting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Eli Toftøy-Andersen og Jon Gunnar </a:t>
            </a:r>
            <a:r>
              <a:rPr lang="nb-NO" dirty="0" smtClean="0"/>
              <a:t>Wold:</a:t>
            </a:r>
            <a:endParaRPr lang="nb-NO" dirty="0"/>
          </a:p>
          <a:p>
            <a:r>
              <a:rPr lang="nb-NO" dirty="0" smtClean="0"/>
              <a:t>Brukertesting </a:t>
            </a:r>
            <a:r>
              <a:rPr lang="nb-NO" dirty="0"/>
              <a:t>er en enkel, rimelig og </a:t>
            </a:r>
            <a:r>
              <a:rPr lang="nb-NO" dirty="0" smtClean="0"/>
              <a:t>kraftig </a:t>
            </a:r>
            <a:r>
              <a:rPr lang="nb-NO" dirty="0"/>
              <a:t>metode for å skape brukervennlige it-systemer og nettsteder</a:t>
            </a:r>
            <a:r>
              <a:rPr lang="nb-NO" dirty="0" smtClean="0"/>
              <a:t>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97292454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Metoder for brukertesting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67744" y="1700808"/>
            <a:ext cx="6635080" cy="4525963"/>
          </a:xfrm>
        </p:spPr>
        <p:txBody>
          <a:bodyPr>
            <a:normAutofit fontScale="70000" lnSpcReduction="20000"/>
          </a:bodyPr>
          <a:lstStyle/>
          <a:p>
            <a:r>
              <a:rPr lang="nb-NO" dirty="0" smtClean="0"/>
              <a:t>Vanlig brukertest</a:t>
            </a:r>
          </a:p>
          <a:p>
            <a:r>
              <a:rPr lang="nb-NO" dirty="0" smtClean="0"/>
              <a:t>Geriljatesting</a:t>
            </a:r>
          </a:p>
          <a:p>
            <a:r>
              <a:rPr lang="nb-NO" dirty="0" err="1" smtClean="0"/>
              <a:t>Gonzotesting</a:t>
            </a:r>
            <a:r>
              <a:rPr lang="nb-NO" dirty="0" smtClean="0"/>
              <a:t> </a:t>
            </a:r>
            <a:r>
              <a:rPr lang="nb-NO" dirty="0"/>
              <a:t>(testen skjer hos </a:t>
            </a:r>
            <a:r>
              <a:rPr lang="nb-NO" dirty="0" smtClean="0"/>
              <a:t>bruker)</a:t>
            </a:r>
          </a:p>
          <a:p>
            <a:r>
              <a:rPr lang="nb-NO" dirty="0" smtClean="0"/>
              <a:t>Sammenligningstest</a:t>
            </a:r>
          </a:p>
          <a:p>
            <a:r>
              <a:rPr lang="nb-NO" dirty="0" smtClean="0"/>
              <a:t>Fullskala simulering</a:t>
            </a:r>
          </a:p>
          <a:p>
            <a:r>
              <a:rPr lang="nb-NO" dirty="0" smtClean="0"/>
              <a:t>Blikksporing</a:t>
            </a:r>
          </a:p>
          <a:p>
            <a:r>
              <a:rPr lang="nb-NO" dirty="0" smtClean="0"/>
              <a:t>Kortsortering</a:t>
            </a:r>
          </a:p>
          <a:p>
            <a:r>
              <a:rPr lang="nb-NO" dirty="0" smtClean="0"/>
              <a:t>Par-brukertest</a:t>
            </a:r>
          </a:p>
          <a:p>
            <a:r>
              <a:rPr lang="nb-NO" dirty="0" smtClean="0"/>
              <a:t>Gruppebrukertest</a:t>
            </a:r>
          </a:p>
          <a:p>
            <a:r>
              <a:rPr lang="nb-NO" dirty="0" smtClean="0"/>
              <a:t>Brukertesting </a:t>
            </a:r>
            <a:r>
              <a:rPr lang="nb-NO" dirty="0"/>
              <a:t>på </a:t>
            </a:r>
            <a:r>
              <a:rPr lang="nb-NO" dirty="0" smtClean="0"/>
              <a:t>turné</a:t>
            </a:r>
          </a:p>
          <a:p>
            <a:r>
              <a:rPr lang="nb-NO" dirty="0" smtClean="0"/>
              <a:t>Fjerntesting</a:t>
            </a:r>
          </a:p>
          <a:p>
            <a:r>
              <a:rPr lang="nb-NO" dirty="0" smtClean="0"/>
              <a:t>Automatiserte opptak</a:t>
            </a:r>
          </a:p>
          <a:p>
            <a:r>
              <a:rPr lang="nb-NO" dirty="0" smtClean="0"/>
              <a:t>…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79696992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Accuracy vs. Insights in Quantitative Usability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5800" y="1988840"/>
            <a:ext cx="7772400" cy="4114800"/>
          </a:xfrm>
        </p:spPr>
        <p:txBody>
          <a:bodyPr/>
          <a:lstStyle/>
          <a:p>
            <a:r>
              <a:rPr lang="en-US" dirty="0"/>
              <a:t>Better to accept a wider margin of error in usability metrics than to spend the entire budget learning too few things with extreme precision.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you ask only one question, you'll get only one answer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Parallel </a:t>
            </a:r>
            <a:r>
              <a:rPr lang="en-US" dirty="0"/>
              <a:t>and iterative </a:t>
            </a:r>
            <a:r>
              <a:rPr lang="en-US" dirty="0" smtClean="0"/>
              <a:t>design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02575076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Ekspertbrukeren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131840" y="1981200"/>
            <a:ext cx="2952328" cy="1879848"/>
          </a:xfrm>
        </p:spPr>
        <p:txBody>
          <a:bodyPr/>
          <a:lstStyle/>
          <a:p>
            <a:r>
              <a:rPr lang="nb-NO" dirty="0" smtClean="0"/>
              <a:t>Trangsynt</a:t>
            </a:r>
          </a:p>
          <a:p>
            <a:r>
              <a:rPr lang="nb-NO" dirty="0" smtClean="0"/>
              <a:t>Uinteressert</a:t>
            </a:r>
          </a:p>
          <a:p>
            <a:r>
              <a:rPr lang="nb-NO" dirty="0" smtClean="0"/>
              <a:t>Lat</a:t>
            </a:r>
            <a:endParaRPr lang="nb-NO" dirty="0"/>
          </a:p>
        </p:txBody>
      </p:sp>
      <p:pic>
        <p:nvPicPr>
          <p:cNvPr id="5122" name="Picture 2" descr="Kulehode som gjesper og ser uinteressert ut" title="Kulehode som gjesper og ser uinteressert u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437112"/>
            <a:ext cx="1870075" cy="167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897818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Testing av tilgjengelighet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120080" y="1981200"/>
            <a:ext cx="7772400" cy="4114800"/>
          </a:xfrm>
        </p:spPr>
        <p:txBody>
          <a:bodyPr/>
          <a:lstStyle/>
          <a:p>
            <a:r>
              <a:rPr lang="nb-NO" dirty="0" smtClean="0"/>
              <a:t>Skal baseres på vanlige prinsipper for brukertesting.</a:t>
            </a:r>
          </a:p>
          <a:p>
            <a:r>
              <a:rPr lang="nb-NO" dirty="0" smtClean="0"/>
              <a:t>Som oftest </a:t>
            </a:r>
            <a:r>
              <a:rPr lang="nb-NO" u="sng" dirty="0" smtClean="0"/>
              <a:t>ekstremt </a:t>
            </a:r>
            <a:r>
              <a:rPr lang="nb-NO" dirty="0" smtClean="0"/>
              <a:t>useriøs testing.</a:t>
            </a:r>
          </a:p>
          <a:p>
            <a:pPr lvl="1"/>
            <a:r>
              <a:rPr lang="nb-NO" dirty="0" smtClean="0"/>
              <a:t>Testleder vet lite om alternativ presentasjon.</a:t>
            </a:r>
          </a:p>
          <a:p>
            <a:pPr lvl="1"/>
            <a:r>
              <a:rPr lang="nb-NO" dirty="0" smtClean="0"/>
              <a:t>Kjenner ikke  hjelpemiddelfunksjonalitet.</a:t>
            </a:r>
          </a:p>
          <a:p>
            <a:pPr lvl="1"/>
            <a:r>
              <a:rPr lang="nb-NO" dirty="0" smtClean="0"/>
              <a:t>Rekruttering av brukere er helt feil!</a:t>
            </a:r>
          </a:p>
          <a:p>
            <a:r>
              <a:rPr lang="nb-NO" dirty="0" smtClean="0"/>
              <a:t>Validering er målet, ikke UU!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18600364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Brukere trengs ikke for WCAG-validering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693912" y="2266528"/>
            <a:ext cx="6190456" cy="3034680"/>
          </a:xfrm>
        </p:spPr>
        <p:txBody>
          <a:bodyPr/>
          <a:lstStyle/>
          <a:p>
            <a:r>
              <a:rPr lang="nb-NO" dirty="0" smtClean="0"/>
              <a:t>Bestå 61 WCAG-suksess-kriterier.</a:t>
            </a:r>
          </a:p>
          <a:p>
            <a:r>
              <a:rPr lang="nb-NO" dirty="0" smtClean="0"/>
              <a:t>Hovedsakelig «fysiske» kriterier.</a:t>
            </a:r>
          </a:p>
          <a:p>
            <a:r>
              <a:rPr lang="nb-NO" dirty="0" smtClean="0"/>
              <a:t>Eksempler:</a:t>
            </a:r>
          </a:p>
          <a:p>
            <a:pPr lvl="1"/>
            <a:r>
              <a:rPr lang="nb-NO" dirty="0" smtClean="0"/>
              <a:t>Skjemafelt skal kodes med &lt;</a:t>
            </a:r>
            <a:r>
              <a:rPr lang="nb-NO" dirty="0" err="1" smtClean="0"/>
              <a:t>label</a:t>
            </a:r>
            <a:r>
              <a:rPr lang="nb-NO" dirty="0" smtClean="0"/>
              <a:t>&gt;.</a:t>
            </a:r>
          </a:p>
          <a:p>
            <a:pPr lvl="1"/>
            <a:r>
              <a:rPr lang="nb-NO" dirty="0" smtClean="0"/>
              <a:t>Alternativer til fargekoding.</a:t>
            </a:r>
          </a:p>
        </p:txBody>
      </p:sp>
    </p:spTree>
    <p:extLst>
      <p:ext uri="{BB962C8B-B14F-4D97-AF65-F5344CB8AC3E}">
        <p14:creationId xmlns:p14="http://schemas.microsoft.com/office/powerpoint/2010/main" val="2906185612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WCAG 2.0 Evaluation Methodology Task Force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59832" y="2276872"/>
            <a:ext cx="3168352" cy="2520280"/>
          </a:xfrm>
        </p:spPr>
        <p:txBody>
          <a:bodyPr/>
          <a:lstStyle/>
          <a:p>
            <a:r>
              <a:rPr lang="nb-NO" dirty="0" smtClean="0"/>
              <a:t>W3C/WAI</a:t>
            </a:r>
          </a:p>
          <a:p>
            <a:r>
              <a:rPr lang="nb-NO" dirty="0" smtClean="0"/>
              <a:t>Standardisert:</a:t>
            </a:r>
          </a:p>
          <a:p>
            <a:pPr lvl="1"/>
            <a:r>
              <a:rPr lang="nb-NO" dirty="0" smtClean="0"/>
              <a:t>Testing</a:t>
            </a:r>
          </a:p>
          <a:p>
            <a:pPr lvl="1"/>
            <a:r>
              <a:rPr lang="nb-NO" dirty="0" smtClean="0"/>
              <a:t>Rapportering</a:t>
            </a:r>
          </a:p>
        </p:txBody>
      </p:sp>
      <p:pic>
        <p:nvPicPr>
          <p:cNvPr id="7170" name="Picture 2" descr="w3c wcag 2 logo" title="w3c wcag 2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1548" y="5140796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2587363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RNIB test-tips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5800" y="1981200"/>
            <a:ext cx="7918648" cy="4114800"/>
          </a:xfrm>
        </p:spPr>
        <p:txBody>
          <a:bodyPr/>
          <a:lstStyle/>
          <a:p>
            <a:r>
              <a:rPr lang="nb-NO" dirty="0">
                <a:hlinkClick r:id="rId3"/>
              </a:rPr>
              <a:t>http://</a:t>
            </a:r>
            <a:r>
              <a:rPr lang="nb-NO" dirty="0" smtClean="0">
                <a:hlinkClick r:id="rId3"/>
              </a:rPr>
              <a:t>www.rnib.org.uk/professionals/webaccessibility/testingtips/Pages/testing_tips.aspx</a:t>
            </a:r>
            <a:endParaRPr lang="nb-NO" dirty="0" smtClean="0"/>
          </a:p>
          <a:p>
            <a:r>
              <a:rPr lang="nb-NO" dirty="0" smtClean="0"/>
              <a:t>Alle/kombinasjon av:</a:t>
            </a:r>
          </a:p>
          <a:p>
            <a:pPr lvl="1"/>
            <a:r>
              <a:rPr lang="nb-NO" dirty="0" smtClean="0"/>
              <a:t>Automatisert</a:t>
            </a:r>
          </a:p>
          <a:p>
            <a:pPr lvl="1"/>
            <a:r>
              <a:rPr lang="nb-NO" dirty="0" smtClean="0"/>
              <a:t>Manuell</a:t>
            </a:r>
          </a:p>
          <a:p>
            <a:pPr lvl="1"/>
            <a:r>
              <a:rPr lang="nb-NO" dirty="0" smtClean="0"/>
              <a:t>Bruker</a:t>
            </a:r>
            <a:endParaRPr lang="nb-NO" dirty="0"/>
          </a:p>
        </p:txBody>
      </p:sp>
      <p:pic>
        <p:nvPicPr>
          <p:cNvPr id="6146" name="Picture 2" descr="rnib logo" title="rnib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257905"/>
            <a:ext cx="10287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2854553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RNIB </a:t>
            </a:r>
            <a:r>
              <a:rPr lang="nb-NO" dirty="0" err="1" smtClean="0"/>
              <a:t>user</a:t>
            </a:r>
            <a:r>
              <a:rPr lang="nb-NO" dirty="0" smtClean="0"/>
              <a:t> testing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Generally speaking, most people with disabilities welcome being asked to give an opinion or participate in research and testing. Most feel it gives </a:t>
            </a:r>
            <a:r>
              <a:rPr lang="en-US" dirty="0" smtClean="0"/>
              <a:t>them an </a:t>
            </a:r>
            <a:r>
              <a:rPr lang="en-US" dirty="0"/>
              <a:t>opportunity to express their opinion and influence positive change in an area where frequently their voices are never heard and are often </a:t>
            </a:r>
            <a:r>
              <a:rPr lang="en-US" dirty="0" smtClean="0"/>
              <a:t>marginalized.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935844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Rekruttering av testpersoner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403648" y="1988840"/>
            <a:ext cx="7342584" cy="4114800"/>
          </a:xfrm>
        </p:spPr>
        <p:txBody>
          <a:bodyPr/>
          <a:lstStyle/>
          <a:p>
            <a:r>
              <a:rPr lang="nb-NO" dirty="0" smtClean="0"/>
              <a:t>Definer hvem du vil ha som testere.</a:t>
            </a:r>
          </a:p>
          <a:p>
            <a:r>
              <a:rPr lang="nb-NO" dirty="0" smtClean="0"/>
              <a:t>Dette må også gjøres for brukere med spesielle forutsetninger!</a:t>
            </a:r>
          </a:p>
        </p:txBody>
      </p:sp>
    </p:spTree>
    <p:extLst>
      <p:ext uri="{BB962C8B-B14F-4D97-AF65-F5344CB8AC3E}">
        <p14:creationId xmlns:p14="http://schemas.microsoft.com/office/powerpoint/2010/main" val="2338279639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Hva er web-utvikling?</a:t>
            </a:r>
            <a:endParaRPr lang="nb-NO" dirty="0"/>
          </a:p>
        </p:txBody>
      </p:sp>
      <p:pic>
        <p:nvPicPr>
          <p:cNvPr id="1027" name="Picture 3" descr="Hammer" title="Hamm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5839" y="2017514"/>
            <a:ext cx="1760537" cy="198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akett" title="Raket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988839"/>
            <a:ext cx="1585913" cy="196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alerpensel med maling i ulike farger" title="malerpensel med maling i ulike farg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279900"/>
            <a:ext cx="1778000" cy="2081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99592" y="2699628"/>
            <a:ext cx="1313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dirty="0"/>
              <a:t>Innovasjon?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4008" y="2687122"/>
            <a:ext cx="12554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dirty="0">
                <a:solidFill>
                  <a:srgbClr val="0000FF"/>
                </a:solidFill>
              </a:rPr>
              <a:t>Håndverk? </a:t>
            </a:r>
          </a:p>
        </p:txBody>
      </p:sp>
      <p:sp>
        <p:nvSpPr>
          <p:cNvPr id="8" name="Rectangle 7"/>
          <p:cNvSpPr/>
          <p:nvPr/>
        </p:nvSpPr>
        <p:spPr>
          <a:xfrm>
            <a:off x="2771800" y="5147900"/>
            <a:ext cx="8386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dirty="0">
                <a:solidFill>
                  <a:srgbClr val="0000FF"/>
                </a:solidFill>
              </a:rPr>
              <a:t>Kunst?</a:t>
            </a:r>
          </a:p>
        </p:txBody>
      </p:sp>
    </p:spTree>
    <p:extLst>
      <p:ext uri="{BB962C8B-B14F-4D97-AF65-F5344CB8AC3E}">
        <p14:creationId xmlns:p14="http://schemas.microsoft.com/office/powerpoint/2010/main" val="2534270194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Team WWW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195736" y="1981200"/>
            <a:ext cx="6262464" cy="4114800"/>
          </a:xfrm>
        </p:spPr>
        <p:txBody>
          <a:bodyPr/>
          <a:lstStyle/>
          <a:p>
            <a:r>
              <a:rPr lang="nb-NO" dirty="0" smtClean="0"/>
              <a:t>50 funksjonshemmede</a:t>
            </a:r>
          </a:p>
          <a:p>
            <a:r>
              <a:rPr lang="nb-NO" dirty="0" smtClean="0"/>
              <a:t>Ulik kompetanse/bakgrunn</a:t>
            </a:r>
          </a:p>
          <a:p>
            <a:r>
              <a:rPr lang="nb-NO" dirty="0" smtClean="0"/>
              <a:t>Enkle, rimelige tester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54262798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Konklusjon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99592" y="1999381"/>
            <a:ext cx="8229600" cy="4525963"/>
          </a:xfrm>
        </p:spPr>
        <p:txBody>
          <a:bodyPr/>
          <a:lstStyle/>
          <a:p>
            <a:r>
              <a:rPr lang="en-US" dirty="0"/>
              <a:t>The problem is: There are no simple right answers for most web design questions, at least not for the important ones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Steve Krug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8283651"/>
      </p:ext>
    </p:extLst>
  </p:cSld>
  <p:clrMapOvr>
    <a:masterClrMapping/>
  </p:clrMapOvr>
  <p:transition>
    <p:blind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Alle må forstå!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67744" y="1988840"/>
            <a:ext cx="6118448" cy="4114800"/>
          </a:xfrm>
        </p:spPr>
        <p:txBody>
          <a:bodyPr/>
          <a:lstStyle/>
          <a:p>
            <a:r>
              <a:rPr lang="nb-NO" dirty="0" smtClean="0"/>
              <a:t>UU er mer enn håndverk!</a:t>
            </a:r>
            <a:endParaRPr lang="nb-NO" dirty="0"/>
          </a:p>
        </p:txBody>
      </p:sp>
      <p:pic>
        <p:nvPicPr>
          <p:cNvPr id="4" name="Picture 2" descr="Hammer i ferd med å treffe spikeren på hodet" title="hammer i ferd med å treffe spikeren på hod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12976"/>
            <a:ext cx="2016224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3155202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Steve </a:t>
            </a:r>
            <a:r>
              <a:rPr lang="nb-NO" dirty="0" err="1" smtClean="0"/>
              <a:t>Krug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nb-NO" dirty="0" err="1" smtClean="0"/>
              <a:t>Usability</a:t>
            </a:r>
            <a:r>
              <a:rPr lang="nb-NO" dirty="0" smtClean="0"/>
              <a:t> </a:t>
            </a:r>
            <a:r>
              <a:rPr lang="nb-NO" dirty="0" err="1" smtClean="0"/>
              <a:t>laws</a:t>
            </a:r>
            <a:r>
              <a:rPr lang="nb-NO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Don't </a:t>
            </a:r>
            <a:r>
              <a:rPr lang="en-US" dirty="0"/>
              <a:t>make me </a:t>
            </a:r>
            <a:r>
              <a:rPr lang="en-US" dirty="0" smtClean="0"/>
              <a:t>think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 </a:t>
            </a:r>
            <a:r>
              <a:rPr lang="en-US" dirty="0"/>
              <a:t>doesn't matter how many times I have to click, as long as each click is a mindless unambiguous choice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Get </a:t>
            </a:r>
            <a:r>
              <a:rPr lang="en-US" dirty="0"/>
              <a:t>rid of half the words on each page. Then get rid of half of </a:t>
            </a:r>
            <a:r>
              <a:rPr lang="en-US" dirty="0" err="1"/>
              <a:t>whats</a:t>
            </a:r>
            <a:r>
              <a:rPr lang="en-US" dirty="0"/>
              <a:t> left.</a:t>
            </a:r>
            <a:endParaRPr lang="nb-NO" dirty="0"/>
          </a:p>
        </p:txBody>
      </p:sp>
      <p:pic>
        <p:nvPicPr>
          <p:cNvPr id="2052" name="Picture 4" descr="Tegning av person som har et spørsmålstegn over hodet og klør seg i hodet." title="tegning av person som har et spørsmålstegn over hodet og klør seg i hodet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653136"/>
            <a:ext cx="864096" cy="209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2600538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Jacob Nielsen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987824" y="1981200"/>
            <a:ext cx="5470376" cy="4114800"/>
          </a:xfrm>
        </p:spPr>
        <p:txBody>
          <a:bodyPr/>
          <a:lstStyle/>
          <a:p>
            <a:r>
              <a:rPr lang="nb-NO" dirty="0" smtClean="0"/>
              <a:t>Brukskvalitet</a:t>
            </a:r>
          </a:p>
          <a:p>
            <a:pPr lvl="1"/>
            <a:r>
              <a:rPr lang="nb-NO" dirty="0" smtClean="0"/>
              <a:t>Lett å lære</a:t>
            </a:r>
          </a:p>
          <a:p>
            <a:pPr lvl="1"/>
            <a:r>
              <a:rPr lang="nb-NO" dirty="0" smtClean="0"/>
              <a:t>Effektivt</a:t>
            </a:r>
          </a:p>
          <a:p>
            <a:pPr lvl="1"/>
            <a:r>
              <a:rPr lang="nb-NO" dirty="0" smtClean="0"/>
              <a:t>Lett å huske</a:t>
            </a:r>
          </a:p>
          <a:p>
            <a:pPr lvl="1"/>
            <a:r>
              <a:rPr lang="nb-NO" dirty="0" smtClean="0"/>
              <a:t>Feiltollerant</a:t>
            </a:r>
          </a:p>
          <a:p>
            <a:pPr lvl="1"/>
            <a:r>
              <a:rPr lang="nb-NO" dirty="0" smtClean="0"/>
              <a:t>Behagelig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25129155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Plussord!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843808" y="1981200"/>
            <a:ext cx="5614392" cy="4114800"/>
          </a:xfrm>
        </p:spPr>
        <p:txBody>
          <a:bodyPr/>
          <a:lstStyle/>
          <a:p>
            <a:r>
              <a:rPr lang="nb-NO" dirty="0" smtClean="0"/>
              <a:t>Brukskvalitet</a:t>
            </a:r>
          </a:p>
          <a:p>
            <a:r>
              <a:rPr lang="nb-NO" dirty="0" smtClean="0"/>
              <a:t>Brukbarhet</a:t>
            </a:r>
          </a:p>
          <a:p>
            <a:r>
              <a:rPr lang="nb-NO" dirty="0" smtClean="0"/>
              <a:t>Effektivitet</a:t>
            </a:r>
          </a:p>
          <a:p>
            <a:r>
              <a:rPr lang="nb-NO" dirty="0" smtClean="0"/>
              <a:t>…</a:t>
            </a:r>
          </a:p>
          <a:p>
            <a:r>
              <a:rPr lang="nb-NO" dirty="0"/>
              <a:t>Tilgjengelighet</a:t>
            </a:r>
          </a:p>
          <a:p>
            <a:r>
              <a:rPr lang="nb-NO" dirty="0"/>
              <a:t>Universell </a:t>
            </a:r>
            <a:r>
              <a:rPr lang="nb-NO" dirty="0" smtClean="0"/>
              <a:t>utforming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90651250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Webutvikling krever eksperter: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339752" y="1639341"/>
            <a:ext cx="6347048" cy="4525963"/>
          </a:xfrm>
        </p:spPr>
        <p:txBody>
          <a:bodyPr>
            <a:normAutofit/>
          </a:bodyPr>
          <a:lstStyle/>
          <a:p>
            <a:r>
              <a:rPr lang="nb-NO" dirty="0" smtClean="0"/>
              <a:t>Informasjonsarkitektur</a:t>
            </a:r>
          </a:p>
          <a:p>
            <a:r>
              <a:rPr lang="nb-NO" dirty="0"/>
              <a:t>Design</a:t>
            </a:r>
          </a:p>
          <a:p>
            <a:r>
              <a:rPr lang="nb-NO" dirty="0" smtClean="0"/>
              <a:t>Programmering</a:t>
            </a:r>
          </a:p>
          <a:p>
            <a:r>
              <a:rPr lang="nb-NO" dirty="0" smtClean="0"/>
              <a:t>Systemintegrasjon</a:t>
            </a:r>
          </a:p>
          <a:p>
            <a:r>
              <a:rPr lang="nb-NO" dirty="0" smtClean="0"/>
              <a:t>Infrastruktur</a:t>
            </a:r>
          </a:p>
          <a:p>
            <a:r>
              <a:rPr lang="nb-NO" dirty="0" smtClean="0"/>
              <a:t>Database</a:t>
            </a:r>
          </a:p>
          <a:p>
            <a:r>
              <a:rPr lang="nb-NO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42949856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Motstridende interesser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2167880"/>
          </a:xfrm>
        </p:spPr>
        <p:txBody>
          <a:bodyPr/>
          <a:lstStyle/>
          <a:p>
            <a:r>
              <a:rPr lang="en-US" sz="2400" dirty="0"/>
              <a:t>Designers tend to think that most people like sites that are visually interesting - because they like sites that are visually interesting. In fact they probably became designers because they enjoy good design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Steve Krug</a:t>
            </a:r>
            <a:endParaRPr lang="nb-NO" sz="2400" dirty="0"/>
          </a:p>
        </p:txBody>
      </p:sp>
      <p:pic>
        <p:nvPicPr>
          <p:cNvPr id="4098" name="Picture 2" descr="Tegning av to i bokseringen" title="Tegning av to i boksering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077072"/>
            <a:ext cx="2736304" cy="2185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0357230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Laksepølser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r>
              <a:rPr lang="nb-NO" dirty="0" smtClean="0"/>
              <a:t>Eli </a:t>
            </a:r>
            <a:r>
              <a:rPr lang="nb-NO" dirty="0" err="1" smtClean="0"/>
              <a:t>Toftøy</a:t>
            </a:r>
            <a:r>
              <a:rPr lang="nb-NO" dirty="0" smtClean="0"/>
              <a:t> Andersen:</a:t>
            </a:r>
          </a:p>
          <a:p>
            <a:pPr lvl="1"/>
            <a:r>
              <a:rPr lang="nb-NO" dirty="0" smtClean="0"/>
              <a:t>Observer, observer og observer</a:t>
            </a:r>
          </a:p>
          <a:p>
            <a:pPr lvl="1"/>
            <a:r>
              <a:rPr lang="nb-NO" dirty="0" smtClean="0"/>
              <a:t>Fokusgrupper ville ha laksepølser, men ...få kjøper slike pølser!</a:t>
            </a:r>
            <a:endParaRPr lang="nb-NO" dirty="0"/>
          </a:p>
        </p:txBody>
      </p:sp>
      <p:pic>
        <p:nvPicPr>
          <p:cNvPr id="3074" name="Picture 2" descr="Grilla laksepølser på fat" title="grilla laksepølser på f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861048"/>
            <a:ext cx="4381500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042537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Brukereksperter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Eksperter på brukergrensesnitt, kognisjon, og interaksjonsmetoder hjelper!</a:t>
            </a:r>
          </a:p>
          <a:p>
            <a:r>
              <a:rPr lang="nb-NO" dirty="0" smtClean="0"/>
              <a:t>Unngå mange kjente feil.</a:t>
            </a:r>
          </a:p>
          <a:p>
            <a:r>
              <a:rPr lang="nb-NO" dirty="0" smtClean="0"/>
              <a:t>Eksperter erstatter ikke brukertester, men kan hjelpe til med å øke verdien av brukertesting.</a:t>
            </a:r>
          </a:p>
          <a:p>
            <a:r>
              <a:rPr lang="nb-NO" dirty="0" smtClean="0"/>
              <a:t>Nettsteder </a:t>
            </a:r>
            <a:r>
              <a:rPr lang="nb-NO" dirty="0"/>
              <a:t>lar seg bare forenkle inntil et visst punkt.</a:t>
            </a:r>
          </a:p>
        </p:txBody>
      </p:sp>
    </p:spTree>
    <p:extLst>
      <p:ext uri="{BB962C8B-B14F-4D97-AF65-F5344CB8AC3E}">
        <p14:creationId xmlns:p14="http://schemas.microsoft.com/office/powerpoint/2010/main" val="3535199805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alt_powerpoint_mal">
  <a:themeElements>
    <a:clrScheme name="">
      <a:dk1>
        <a:srgbClr val="0000FF"/>
      </a:dk1>
      <a:lt1>
        <a:srgbClr val="FFFF99"/>
      </a:lt1>
      <a:dk2>
        <a:srgbClr val="FF3300"/>
      </a:dk2>
      <a:lt2>
        <a:srgbClr val="808080"/>
      </a:lt2>
      <a:accent1>
        <a:srgbClr val="00CC99"/>
      </a:accent1>
      <a:accent2>
        <a:srgbClr val="3333CC"/>
      </a:accent2>
      <a:accent3>
        <a:srgbClr val="FFFFCA"/>
      </a:accent3>
      <a:accent4>
        <a:srgbClr val="0000DA"/>
      </a:accent4>
      <a:accent5>
        <a:srgbClr val="AAE2CA"/>
      </a:accent5>
      <a:accent6>
        <a:srgbClr val="2D2DB9"/>
      </a:accent6>
      <a:hlink>
        <a:srgbClr val="003399"/>
      </a:hlink>
      <a:folHlink>
        <a:srgbClr val="B2B2B2"/>
      </a:folHlink>
    </a:clrScheme>
    <a:fontScheme name="lillestrøm_medial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illestrøm_medial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illestrøm_medial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illestrøm_medial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Medialt_powerpoint_mal</Template>
  <TotalTime>371</TotalTime>
  <Words>559</Words>
  <Application>Microsoft Office PowerPoint</Application>
  <PresentationFormat>On-screen Show (4:3)</PresentationFormat>
  <Paragraphs>130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Medialt_powerpoint_mal</vt:lpstr>
      <vt:lpstr>Brukereksperter og ekspertbrukere</vt:lpstr>
      <vt:lpstr>Hva er web-utvikling?</vt:lpstr>
      <vt:lpstr>Steve Krug</vt:lpstr>
      <vt:lpstr>Jacob Nielsen</vt:lpstr>
      <vt:lpstr>Plussord!</vt:lpstr>
      <vt:lpstr>Webutvikling krever eksperter:</vt:lpstr>
      <vt:lpstr>Motstridende interesser</vt:lpstr>
      <vt:lpstr>Laksepølser</vt:lpstr>
      <vt:lpstr>Brukereksperter</vt:lpstr>
      <vt:lpstr>Brukertesting</vt:lpstr>
      <vt:lpstr>Metoder for brukertesting</vt:lpstr>
      <vt:lpstr>Accuracy vs. Insights in Quantitative Usability</vt:lpstr>
      <vt:lpstr>Ekspertbrukeren</vt:lpstr>
      <vt:lpstr>Testing av tilgjengelighet</vt:lpstr>
      <vt:lpstr>Brukere trengs ikke for WCAG-validering</vt:lpstr>
      <vt:lpstr>WCAG 2.0 Evaluation Methodology Task Force</vt:lpstr>
      <vt:lpstr>RNIB test-tips</vt:lpstr>
      <vt:lpstr>RNIB user testing</vt:lpstr>
      <vt:lpstr>Rekruttering av testpersoner</vt:lpstr>
      <vt:lpstr>Team WWW</vt:lpstr>
      <vt:lpstr>Konklusjon</vt:lpstr>
      <vt:lpstr>Alle må forstå!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Ekspertbrukere og brukereksperter</dc:title>
  <dc:creator>Morten Tollefsen</dc:creator>
  <cp:lastModifiedBy>Trond Ausland</cp:lastModifiedBy>
  <cp:revision>56</cp:revision>
  <dcterms:created xsi:type="dcterms:W3CDTF">2011-08-03T11:46:41Z</dcterms:created>
  <dcterms:modified xsi:type="dcterms:W3CDTF">2011-11-28T14:31:59Z</dcterms:modified>
</cp:coreProperties>
</file>